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4" r:id="rId6"/>
    <p:sldId id="267" r:id="rId7"/>
    <p:sldId id="268" r:id="rId8"/>
    <p:sldId id="269" r:id="rId9"/>
    <p:sldId id="259" r:id="rId10"/>
    <p:sldId id="261" r:id="rId11"/>
    <p:sldId id="26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dsey Aizlewood" userId="86cec662-35a5-4743-8270-c5724a4690c4" providerId="ADAL" clId="{17F0C7D8-63CD-4738-8AB3-3E3776D1FC07}"/>
    <pc:docChg chg="custSel modSld">
      <pc:chgData name="Lyndsey Aizlewood" userId="86cec662-35a5-4743-8270-c5724a4690c4" providerId="ADAL" clId="{17F0C7D8-63CD-4738-8AB3-3E3776D1FC07}" dt="2020-02-17T18:35:59.350" v="7" actId="14100"/>
      <pc:docMkLst>
        <pc:docMk/>
      </pc:docMkLst>
      <pc:sldChg chg="delSp modSp">
        <pc:chgData name="Lyndsey Aizlewood" userId="86cec662-35a5-4743-8270-c5724a4690c4" providerId="ADAL" clId="{17F0C7D8-63CD-4738-8AB3-3E3776D1FC07}" dt="2020-02-17T18:35:59.350" v="7" actId="14100"/>
        <pc:sldMkLst>
          <pc:docMk/>
          <pc:sldMk cId="3777898640" sldId="267"/>
        </pc:sldMkLst>
        <pc:picChg chg="mod">
          <ac:chgData name="Lyndsey Aizlewood" userId="86cec662-35a5-4743-8270-c5724a4690c4" providerId="ADAL" clId="{17F0C7D8-63CD-4738-8AB3-3E3776D1FC07}" dt="2020-02-17T18:35:56.375" v="6" actId="1076"/>
          <ac:picMkLst>
            <pc:docMk/>
            <pc:sldMk cId="3777898640" sldId="267"/>
            <ac:picMk id="3" creationId="{00000000-0000-0000-0000-000000000000}"/>
          </ac:picMkLst>
        </pc:picChg>
        <pc:picChg chg="mod">
          <ac:chgData name="Lyndsey Aizlewood" userId="86cec662-35a5-4743-8270-c5724a4690c4" providerId="ADAL" clId="{17F0C7D8-63CD-4738-8AB3-3E3776D1FC07}" dt="2020-02-17T18:35:59.350" v="7" actId="14100"/>
          <ac:picMkLst>
            <pc:docMk/>
            <pc:sldMk cId="3777898640" sldId="267"/>
            <ac:picMk id="5" creationId="{00000000-0000-0000-0000-000000000000}"/>
          </ac:picMkLst>
        </pc:picChg>
        <pc:picChg chg="mod">
          <ac:chgData name="Lyndsey Aizlewood" userId="86cec662-35a5-4743-8270-c5724a4690c4" providerId="ADAL" clId="{17F0C7D8-63CD-4738-8AB3-3E3776D1FC07}" dt="2020-02-17T18:35:51.687" v="3" actId="1076"/>
          <ac:picMkLst>
            <pc:docMk/>
            <pc:sldMk cId="3777898640" sldId="267"/>
            <ac:picMk id="7" creationId="{00000000-0000-0000-0000-000000000000}"/>
          </ac:picMkLst>
        </pc:picChg>
        <pc:picChg chg="del">
          <ac:chgData name="Lyndsey Aizlewood" userId="86cec662-35a5-4743-8270-c5724a4690c4" providerId="ADAL" clId="{17F0C7D8-63CD-4738-8AB3-3E3776D1FC07}" dt="2020-02-17T18:35:41.268" v="0" actId="478"/>
          <ac:picMkLst>
            <pc:docMk/>
            <pc:sldMk cId="3777898640" sldId="267"/>
            <ac:picMk id="10"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D79B-E104-4BFD-8E9E-827ADA5FCC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90DF08D-44FD-47FD-8762-3337EA7B1F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8FAEC80-3C57-48D9-BCD0-2D2C95C307C8}"/>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5" name="Footer Placeholder 4">
            <a:extLst>
              <a:ext uri="{FF2B5EF4-FFF2-40B4-BE49-F238E27FC236}">
                <a16:creationId xmlns:a16="http://schemas.microsoft.com/office/drawing/2014/main" id="{1F7446AD-E99F-4246-8DD2-B98E1C4680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724638-3C4F-45B5-8A0B-86AA8B3583BD}"/>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1842301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3F1E0-C049-42A9-82F0-9C9E594DD68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87A4B2-DDE3-4255-82C6-B01B4B258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B83F50-C53E-4FAD-B301-821F0E5BE9AB}"/>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5" name="Footer Placeholder 4">
            <a:extLst>
              <a:ext uri="{FF2B5EF4-FFF2-40B4-BE49-F238E27FC236}">
                <a16:creationId xmlns:a16="http://schemas.microsoft.com/office/drawing/2014/main" id="{555A9DD2-85EB-4E7B-AB1D-1696997DEE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980E72-FB24-47A9-9768-42300440E0E7}"/>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1411671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E0AD51-B003-4405-8CBB-FA44ED0BA62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05F1831-EE54-4189-9FF6-0E59EDCA9A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39C192-ADD6-4FCA-9F17-C76A790FCEEA}"/>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5" name="Footer Placeholder 4">
            <a:extLst>
              <a:ext uri="{FF2B5EF4-FFF2-40B4-BE49-F238E27FC236}">
                <a16:creationId xmlns:a16="http://schemas.microsoft.com/office/drawing/2014/main" id="{190B7F15-509A-4C70-A7F2-14C11E7D3C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309167-96DC-4103-B35D-4634069F958F}"/>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728551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5FE9-388C-4753-8986-CF7499E9C1C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0191DCC-B914-4211-B310-F1777B4A90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DE51D6-167D-4281-838D-A66626E47AC7}"/>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5" name="Footer Placeholder 4">
            <a:extLst>
              <a:ext uri="{FF2B5EF4-FFF2-40B4-BE49-F238E27FC236}">
                <a16:creationId xmlns:a16="http://schemas.microsoft.com/office/drawing/2014/main" id="{432B8070-065C-41F6-9C17-3D38535119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C194C4-A5BB-4C36-9870-1966722E21FB}"/>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3084362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0DB5-0CDA-4C93-A63B-3FD8ABD687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0AF998-A443-4174-BCAA-936D8B9ACD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E23562-599B-4857-B9B1-1F0E75DE1327}"/>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5" name="Footer Placeholder 4">
            <a:extLst>
              <a:ext uri="{FF2B5EF4-FFF2-40B4-BE49-F238E27FC236}">
                <a16:creationId xmlns:a16="http://schemas.microsoft.com/office/drawing/2014/main" id="{6D51461D-7483-4FF8-8633-A7BE1E4DE6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BD2EB0-0DD2-4DF8-A8D1-9D72A9011659}"/>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1195025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46E81-577B-4169-A992-141529046B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50F1E10-511A-4CE7-9FFA-F429F612E9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AD37A82-1967-420B-AA39-B839EE9909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0D0B860-163D-40E3-BA67-86DA6BECFAF2}"/>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6" name="Footer Placeholder 5">
            <a:extLst>
              <a:ext uri="{FF2B5EF4-FFF2-40B4-BE49-F238E27FC236}">
                <a16:creationId xmlns:a16="http://schemas.microsoft.com/office/drawing/2014/main" id="{9E2F83D0-4F0B-4A83-9F17-A2872D88B2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83938A-B378-4D8E-A003-5F45E902C87D}"/>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1220452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C5AF3-74B6-4DC1-9C81-56E40C0BC49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D3C304-3758-45D3-B36E-FC0B27E0E8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26AFB9-C129-4543-A3EC-E6623D5997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D7D78AE-FBD1-410C-8493-714B95B76B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DA903F-1A3E-42E2-8D6B-2B8F014379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2CB2F03-19FD-4336-9AE9-5A5A7D2EC60E}"/>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8" name="Footer Placeholder 7">
            <a:extLst>
              <a:ext uri="{FF2B5EF4-FFF2-40B4-BE49-F238E27FC236}">
                <a16:creationId xmlns:a16="http://schemas.microsoft.com/office/drawing/2014/main" id="{476004EB-39E8-4169-956E-B59E054A05B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E3FDB5B-73EA-4163-B61E-63EE119C7240}"/>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1251253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27306-B141-4585-AF7A-90F3780647D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91B16A-6A07-4BB3-BE82-738FFF5F8759}"/>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4" name="Footer Placeholder 3">
            <a:extLst>
              <a:ext uri="{FF2B5EF4-FFF2-40B4-BE49-F238E27FC236}">
                <a16:creationId xmlns:a16="http://schemas.microsoft.com/office/drawing/2014/main" id="{A0E22EDF-36C2-4845-8ED6-05EAC86FA6B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1D43C4F-029A-45BD-8677-19FA3B983985}"/>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3776232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BAB4D9-8036-4B80-82CB-C99F216CAEA2}"/>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3" name="Footer Placeholder 2">
            <a:extLst>
              <a:ext uri="{FF2B5EF4-FFF2-40B4-BE49-F238E27FC236}">
                <a16:creationId xmlns:a16="http://schemas.microsoft.com/office/drawing/2014/main" id="{7A1DF20A-4286-4BCB-A399-11AD34CF1DD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60D78E2-F0F4-4E1D-BD7F-F025FF811E6B}"/>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1651217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5D9F4-3297-4EF4-BE19-2EF3D7E48E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DBCFE4-EF07-407D-9754-5D6099A158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3D8BBF-886C-4004-9829-AE5CD13769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A2ACB9-523B-4E65-AF28-808B27DF54C0}"/>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6" name="Footer Placeholder 5">
            <a:extLst>
              <a:ext uri="{FF2B5EF4-FFF2-40B4-BE49-F238E27FC236}">
                <a16:creationId xmlns:a16="http://schemas.microsoft.com/office/drawing/2014/main" id="{094FBA6D-C763-4709-814D-FB4CA6317D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E87D4A-6942-41D8-835C-B438DFB0C0CB}"/>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2484130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4D7D8-02B9-4FDF-AD6D-7B63003F5F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C675342-5F94-41AE-9B23-CC6B75F3CA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736A98D-A53F-459C-A290-6674715138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304366-5C13-49CD-9BDA-8B7E347570ED}"/>
              </a:ext>
            </a:extLst>
          </p:cNvPr>
          <p:cNvSpPr>
            <a:spLocks noGrp="1"/>
          </p:cNvSpPr>
          <p:nvPr>
            <p:ph type="dt" sz="half" idx="10"/>
          </p:nvPr>
        </p:nvSpPr>
        <p:spPr/>
        <p:txBody>
          <a:bodyPr/>
          <a:lstStyle/>
          <a:p>
            <a:fld id="{B0632BF8-D6B6-4F11-8203-21B87D8D531B}" type="datetimeFigureOut">
              <a:rPr lang="en-GB" smtClean="0"/>
              <a:t>17/02/2020</a:t>
            </a:fld>
            <a:endParaRPr lang="en-GB"/>
          </a:p>
        </p:txBody>
      </p:sp>
      <p:sp>
        <p:nvSpPr>
          <p:cNvPr id="6" name="Footer Placeholder 5">
            <a:extLst>
              <a:ext uri="{FF2B5EF4-FFF2-40B4-BE49-F238E27FC236}">
                <a16:creationId xmlns:a16="http://schemas.microsoft.com/office/drawing/2014/main" id="{7FD8D51E-FD66-449A-BBB0-72781797EAF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0D4C40-271A-4130-9167-E98C98FAA498}"/>
              </a:ext>
            </a:extLst>
          </p:cNvPr>
          <p:cNvSpPr>
            <a:spLocks noGrp="1"/>
          </p:cNvSpPr>
          <p:nvPr>
            <p:ph type="sldNum" sz="quarter" idx="12"/>
          </p:nvPr>
        </p:nvSpPr>
        <p:spPr/>
        <p:txBody>
          <a:bodyPr/>
          <a:lstStyle/>
          <a:p>
            <a:fld id="{3980E217-1018-4CD4-AC10-A85CECCEF61E}" type="slidenum">
              <a:rPr lang="en-GB" smtClean="0"/>
              <a:t>‹#›</a:t>
            </a:fld>
            <a:endParaRPr lang="en-GB"/>
          </a:p>
        </p:txBody>
      </p:sp>
    </p:spTree>
    <p:extLst>
      <p:ext uri="{BB962C8B-B14F-4D97-AF65-F5344CB8AC3E}">
        <p14:creationId xmlns:p14="http://schemas.microsoft.com/office/powerpoint/2010/main" val="2603305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2988E5-7D5B-4528-8FB2-C069630817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6A27387-E21F-4B44-A8FB-0ED1B8D60F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167234-1B50-4014-BC34-28812571C5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32BF8-D6B6-4F11-8203-21B87D8D531B}" type="datetimeFigureOut">
              <a:rPr lang="en-GB" smtClean="0"/>
              <a:t>17/02/2020</a:t>
            </a:fld>
            <a:endParaRPr lang="en-GB"/>
          </a:p>
        </p:txBody>
      </p:sp>
      <p:sp>
        <p:nvSpPr>
          <p:cNvPr id="5" name="Footer Placeholder 4">
            <a:extLst>
              <a:ext uri="{FF2B5EF4-FFF2-40B4-BE49-F238E27FC236}">
                <a16:creationId xmlns:a16="http://schemas.microsoft.com/office/drawing/2014/main" id="{CA805DA8-646B-48CF-A2BD-A0173C14F6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14DB869-ECE6-41BD-BBFE-A4B9FE7CBD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80E217-1018-4CD4-AC10-A85CECCEF61E}" type="slidenum">
              <a:rPr lang="en-GB" smtClean="0"/>
              <a:t>‹#›</a:t>
            </a:fld>
            <a:endParaRPr lang="en-GB"/>
          </a:p>
        </p:txBody>
      </p:sp>
    </p:spTree>
    <p:extLst>
      <p:ext uri="{BB962C8B-B14F-4D97-AF65-F5344CB8AC3E}">
        <p14:creationId xmlns:p14="http://schemas.microsoft.com/office/powerpoint/2010/main" val="1333498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o8limRtHZPs"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a:cxnSpLocks/>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a:cxnSpLocks/>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2" name="TextBox 1"/>
          <p:cNvSpPr txBox="1"/>
          <p:nvPr/>
        </p:nvSpPr>
        <p:spPr>
          <a:xfrm>
            <a:off x="1029590" y="633021"/>
            <a:ext cx="8768861" cy="830997"/>
          </a:xfrm>
          <a:prstGeom prst="rect">
            <a:avLst/>
          </a:prstGeom>
          <a:noFill/>
        </p:spPr>
        <p:txBody>
          <a:bodyPr wrap="square" rtlCol="0">
            <a:spAutoFit/>
          </a:bodyPr>
          <a:lstStyle/>
          <a:p>
            <a:pPr algn="ctr"/>
            <a:r>
              <a:rPr lang="en-GB" sz="4800" b="1" dirty="0">
                <a:solidFill>
                  <a:srgbClr val="006600"/>
                </a:solidFill>
                <a:latin typeface="Univers-Light-Normal" pitchFamily="2" charset="0"/>
              </a:rPr>
              <a:t>Forest School at </a:t>
            </a:r>
            <a:r>
              <a:rPr lang="en-GB" sz="4800" b="1" dirty="0" err="1">
                <a:solidFill>
                  <a:srgbClr val="006600"/>
                </a:solidFill>
                <a:latin typeface="Univers-Light-Normal" pitchFamily="2" charset="0"/>
              </a:rPr>
              <a:t>Greenbank</a:t>
            </a:r>
            <a:endParaRPr lang="en-GB" sz="4800" b="1" dirty="0">
              <a:solidFill>
                <a:srgbClr val="006600"/>
              </a:solidFill>
              <a:latin typeface="Univers-Light-Normal" pitchFamily="2" charset="0"/>
            </a:endParaRPr>
          </a:p>
        </p:txBody>
      </p:sp>
      <p:sp>
        <p:nvSpPr>
          <p:cNvPr id="3" name="AutoShape 2" descr="https://attachments.office.net/owa/Laura.Bradbury@greenbankschool.co.uk/service.svc/s/GetAttachmentThumbnail?id=AQMkADk4NjUzMjU3LWYzZGItNDE1OC1iNDc2LTY1ZTBlNWNkOWIyMQBGAAADljpG7UdyVE6VP1UY5ZfxxwcA5eQdY2vbbE6qPn2UcMvqfAAAAoPOAAAAejCG1qtfIUm4iXeGbv2U9wAFsxZ7WgAAAAESABAARhslm3VvxUysSA4S3oIejw%3D%3D&amp;thumbnailType=2&amp;owa=outlook.office.com&amp;scriptVer=2019101401.12&amp;X-OWA-CANARY=4p47tmUPUku5Y59cG1MggLD6Hp0pV9cYKVN-oTclz6AJiYzOKmAip35D3p0dxATeqAVfLaQOHUk.&amp;token=eyJhbGciOiJSUzI1NiIsImtpZCI6IjA2MDBGOUY2NzQ2MjA3MzdFNzM0MDRFMjg3QzQ1QTgxOENCN0NFQjgiLCJ4NXQiOiJCZ0Q1OW5SaUJ6Zm5OQVRpaDhSYWdZeTN6cmciLCJ0eXAiOiJKV1QifQ.eyJvcmlnaW4iOiJodHRwczovL291dGxvb2sub2ZmaWNlLmNvbSIsInZlciI6IkV4Y2hhbmdlLkNhbGxiYWNrLlYxIiwiYXBwY3R4c2VuZGVyIjoiT3dhRG93bmxvYWRAYzRkYWI4MzktODA4My00ZjAyLWIzNGYtMTlhZDdhMWVkNDExIiwiaXNzcmluZyI6IldXIiwiYXBwY3R4Ijoie1wibXNleGNocHJvdFwiOlwib3dhXCIsXCJwcmltYXJ5c2lkXCI6XCJTLTEtNS0yMS0zNzc3ODYwNjg2LTE3ODEyOTg4MDEtMzA0NjAyMjQyMS0zMDczMDg1XCIsXCJwdWlkXCI6XCIxMTUzOTc3MDI1MDM0Mjk0NTY1XCIsXCJvaWRcIjpcIjNmNGFjZDhhLWI4ZjktNGJjNC04MTNhLTRiNGQ0NzQ4YTU0ZlwiLFwic2NvcGVcIjpcIk93YURvd25sb2FkXCJ9IiwibmJmIjoxNTcxNzczNzk0LCJleHAiOjE1NzE3NzQzOTQsImlzcyI6IjAwMDAwMDAyLTAwMDAtMGZmMS1jZTAwLTAwMDAwMDAwMDAwMEBjNGRhYjgzOS04MDgzLTRmMDItYjM0Zi0xOWFkN2ExZWQ0MTEiLCJhdWQiOiIwMDAwMDAwMi0wMDAwLTBmZjEtY2UwMC0wMDAwMDAwMDAwMDAvYXR0YWNobWVudHMub2ZmaWNlLm5ldEBjNGRhYjgzOS04MDgzLTRmMDItYjM0Zi0xOWFkN2ExZWQ0MTEifQ.Sp7zjT8rI1158q8-s4AokF9dDb2LDL5_LXwp8eNRxRBYbj0wxyTPVWiWgKXpezDHF4EWmcIkedFnC-dI7LkQ8GfCcBcO5DJQapFaiOvPpXaFA4yQud4miZOzJBRo3CkzvOwsLbKPJRZfVi2-CkJgsvhvmrTxZkKkKg-5kp_NNZNUp_Jgu244qzLZ9nCkrUCCgyJuBKQW28s8mhVnAw6uEm2wlCiW1I4LImOpTTQiTU1ByNBCwfhhYT0ng8MQ17WaKhKEIZhMFv26-j0mi19ptUclNbFeIYqrVipDzp6zCH59OU9I5AwFDD3k-hW5mN-jiKUNSHjwnD8cChXLP4_clg&amp;animation=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7098" y="2248587"/>
            <a:ext cx="3938954" cy="295421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271" y="2356338"/>
            <a:ext cx="2955252" cy="221644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6184" y="2813538"/>
            <a:ext cx="1791949" cy="2389265"/>
          </a:xfrm>
          <a:prstGeom prst="rect">
            <a:avLst/>
          </a:prstGeom>
        </p:spPr>
      </p:pic>
    </p:spTree>
    <p:extLst>
      <p:ext uri="{BB962C8B-B14F-4D97-AF65-F5344CB8AC3E}">
        <p14:creationId xmlns:p14="http://schemas.microsoft.com/office/powerpoint/2010/main" val="942486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2" name="Rectangle 1"/>
          <p:cNvSpPr/>
          <p:nvPr/>
        </p:nvSpPr>
        <p:spPr>
          <a:xfrm>
            <a:off x="1130865" y="661767"/>
            <a:ext cx="6202339" cy="769441"/>
          </a:xfrm>
          <a:prstGeom prst="rect">
            <a:avLst/>
          </a:prstGeom>
        </p:spPr>
        <p:txBody>
          <a:bodyPr wrap="none">
            <a:spAutoFit/>
          </a:bodyPr>
          <a:lstStyle/>
          <a:p>
            <a:pPr algn="ctr"/>
            <a:r>
              <a:rPr lang="en-GB" sz="4400" b="1" dirty="0">
                <a:solidFill>
                  <a:srgbClr val="006600"/>
                </a:solidFill>
                <a:latin typeface="Univers-Light-Normal" pitchFamily="2" charset="0"/>
              </a:rPr>
              <a:t>History of Forest School</a:t>
            </a:r>
          </a:p>
        </p:txBody>
      </p:sp>
      <p:sp>
        <p:nvSpPr>
          <p:cNvPr id="3" name="TextBox 2"/>
          <p:cNvSpPr txBox="1"/>
          <p:nvPr/>
        </p:nvSpPr>
        <p:spPr>
          <a:xfrm>
            <a:off x="621321" y="1892907"/>
            <a:ext cx="9582851" cy="3785652"/>
          </a:xfrm>
          <a:prstGeom prst="rect">
            <a:avLst/>
          </a:prstGeom>
          <a:noFill/>
        </p:spPr>
        <p:txBody>
          <a:bodyPr wrap="square" rtlCol="0">
            <a:spAutoFit/>
          </a:bodyPr>
          <a:lstStyle/>
          <a:p>
            <a:r>
              <a:rPr lang="en-GB" sz="2400" b="1" dirty="0">
                <a:latin typeface="Univers-Light-Normal" pitchFamily="2" charset="0"/>
              </a:rPr>
              <a:t>Forest School is relatively new in the UK though it has increasingly gained awareness and popularity over the last few years. The idea of Forest Schools originated in Scandinavia, an apt beginning in a country where an active outdoor life is embedded.</a:t>
            </a:r>
          </a:p>
          <a:p>
            <a:endParaRPr lang="en-GB" sz="2400" b="1" dirty="0">
              <a:latin typeface="Univers-Light-Normal" pitchFamily="2" charset="0"/>
            </a:endParaRPr>
          </a:p>
          <a:p>
            <a:r>
              <a:rPr lang="en-GB" sz="2400" b="1" dirty="0">
                <a:latin typeface="Univers-Light-Normal" pitchFamily="2" charset="0"/>
              </a:rPr>
              <a:t>Forest School was introduced to the UK in 1993 by a group of nursery nurses from Bridgewater College, Somerset. They had visited a Danish Forest School and were so impressed with the ethos and approach that they were keen to develop their own programme. Forest School has been rapidly developing since.</a:t>
            </a:r>
          </a:p>
        </p:txBody>
      </p:sp>
    </p:spTree>
    <p:extLst>
      <p:ext uri="{BB962C8B-B14F-4D97-AF65-F5344CB8AC3E}">
        <p14:creationId xmlns:p14="http://schemas.microsoft.com/office/powerpoint/2010/main" val="2958889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2" name="Rectangle 1"/>
          <p:cNvSpPr/>
          <p:nvPr/>
        </p:nvSpPr>
        <p:spPr>
          <a:xfrm>
            <a:off x="468924" y="461762"/>
            <a:ext cx="8569568" cy="769441"/>
          </a:xfrm>
          <a:prstGeom prst="rect">
            <a:avLst/>
          </a:prstGeom>
        </p:spPr>
        <p:txBody>
          <a:bodyPr wrap="square">
            <a:spAutoFit/>
          </a:bodyPr>
          <a:lstStyle/>
          <a:p>
            <a:pPr algn="ctr"/>
            <a:r>
              <a:rPr lang="en-GB" sz="4400" b="1" dirty="0">
                <a:solidFill>
                  <a:srgbClr val="006600"/>
                </a:solidFill>
                <a:latin typeface="Univers-Light-Normal" pitchFamily="2" charset="0"/>
              </a:rPr>
              <a:t>Benefits/Impact of Forest School</a:t>
            </a:r>
          </a:p>
        </p:txBody>
      </p:sp>
      <p:sp>
        <p:nvSpPr>
          <p:cNvPr id="3" name="TextBox 2"/>
          <p:cNvSpPr txBox="1"/>
          <p:nvPr/>
        </p:nvSpPr>
        <p:spPr>
          <a:xfrm>
            <a:off x="562708" y="1428874"/>
            <a:ext cx="8112370" cy="4585871"/>
          </a:xfrm>
          <a:prstGeom prst="rect">
            <a:avLst/>
          </a:prstGeom>
          <a:noFill/>
        </p:spPr>
        <p:txBody>
          <a:bodyPr wrap="square" rtlCol="0">
            <a:spAutoFit/>
          </a:bodyPr>
          <a:lstStyle/>
          <a:p>
            <a:r>
              <a:rPr lang="en-GB" sz="2400" b="1" dirty="0">
                <a:latin typeface="Univers-Light-Normal" pitchFamily="2" charset="0"/>
              </a:rPr>
              <a:t>Forest School has positive effects on children’s learning, personal development, behaviour and self confidence</a:t>
            </a:r>
            <a:r>
              <a:rPr lang="en-GB" sz="3200" b="1" dirty="0">
                <a:latin typeface="Univers-Light-Normal" pitchFamily="2" charset="0"/>
              </a:rPr>
              <a:t>.</a:t>
            </a:r>
          </a:p>
          <a:p>
            <a:r>
              <a:rPr lang="en-GB" sz="3200" b="1" dirty="0">
                <a:latin typeface="Univers-Light-Normal" pitchFamily="2" charset="0"/>
              </a:rPr>
              <a:t> </a:t>
            </a:r>
          </a:p>
          <a:p>
            <a:r>
              <a:rPr lang="en-GB" sz="2400" b="1" dirty="0">
                <a:latin typeface="Univers-Light-Normal" pitchFamily="2" charset="0"/>
              </a:rPr>
              <a:t>Benefits:</a:t>
            </a:r>
          </a:p>
          <a:p>
            <a:pPr marL="457200" indent="-457200">
              <a:buFont typeface="Arial" pitchFamily="34" charset="0"/>
              <a:buChar char="•"/>
            </a:pPr>
            <a:r>
              <a:rPr lang="en-GB" sz="2000" b="1" dirty="0">
                <a:latin typeface="Univers-Light-Normal" pitchFamily="2" charset="0"/>
              </a:rPr>
              <a:t>Confidence</a:t>
            </a:r>
          </a:p>
          <a:p>
            <a:pPr marL="457200" indent="-457200">
              <a:buFont typeface="Arial" pitchFamily="34" charset="0"/>
              <a:buChar char="•"/>
            </a:pPr>
            <a:r>
              <a:rPr lang="en-GB" sz="2000" b="1" dirty="0">
                <a:latin typeface="Univers-Light-Normal" pitchFamily="2" charset="0"/>
              </a:rPr>
              <a:t>Social skills</a:t>
            </a:r>
          </a:p>
          <a:p>
            <a:pPr marL="457200" indent="-457200">
              <a:buFont typeface="Arial" pitchFamily="34" charset="0"/>
              <a:buChar char="•"/>
            </a:pPr>
            <a:r>
              <a:rPr lang="en-GB" sz="2000" b="1" dirty="0">
                <a:latin typeface="Univers-Light-Normal" pitchFamily="2" charset="0"/>
              </a:rPr>
              <a:t>Communication</a:t>
            </a:r>
          </a:p>
          <a:p>
            <a:pPr marL="457200" indent="-457200">
              <a:buFont typeface="Arial" pitchFamily="34" charset="0"/>
              <a:buChar char="•"/>
            </a:pPr>
            <a:r>
              <a:rPr lang="en-GB" sz="2000" b="1" dirty="0">
                <a:latin typeface="Univers-Light-Normal" pitchFamily="2" charset="0"/>
              </a:rPr>
              <a:t>Motivation and concentration</a:t>
            </a:r>
          </a:p>
          <a:p>
            <a:pPr marL="457200" indent="-457200">
              <a:buFont typeface="Arial" pitchFamily="34" charset="0"/>
              <a:buChar char="•"/>
            </a:pPr>
            <a:r>
              <a:rPr lang="en-GB" sz="2000" b="1" dirty="0">
                <a:latin typeface="Univers-Light-Normal" pitchFamily="2" charset="0"/>
              </a:rPr>
              <a:t>Physical skills</a:t>
            </a:r>
          </a:p>
          <a:p>
            <a:pPr marL="457200" indent="-457200">
              <a:buFont typeface="Arial" pitchFamily="34" charset="0"/>
              <a:buChar char="•"/>
            </a:pPr>
            <a:r>
              <a:rPr lang="en-GB" sz="2000" b="1" dirty="0">
                <a:latin typeface="Univers-Light-Normal" pitchFamily="2" charset="0"/>
              </a:rPr>
              <a:t>Knowledge and Understanding</a:t>
            </a:r>
          </a:p>
          <a:p>
            <a:pPr marL="457200" indent="-457200">
              <a:buFont typeface="Arial" pitchFamily="34" charset="0"/>
              <a:buChar char="•"/>
            </a:pPr>
            <a:r>
              <a:rPr lang="en-GB" sz="2000" b="1" dirty="0">
                <a:latin typeface="Univers-Light-Normal" pitchFamily="2" charset="0"/>
              </a:rPr>
              <a:t>New perspectives </a:t>
            </a:r>
          </a:p>
          <a:p>
            <a:pPr marL="457200" indent="-457200">
              <a:buFont typeface="Arial" pitchFamily="34" charset="0"/>
              <a:buChar char="•"/>
            </a:pPr>
            <a:r>
              <a:rPr lang="en-GB" sz="2000" b="1" dirty="0">
                <a:latin typeface="Univers-Light-Normal" pitchFamily="2" charset="0"/>
              </a:rPr>
              <a:t>Ripple effects</a:t>
            </a:r>
          </a:p>
          <a:p>
            <a:pPr marL="457200" indent="-457200">
              <a:buFont typeface="Arial" pitchFamily="34" charset="0"/>
              <a:buChar char="•"/>
            </a:pPr>
            <a:endParaRPr lang="en-GB" sz="2000" b="1" dirty="0">
              <a:latin typeface="Univers-Light-Normal" pitchFamily="2" charset="0"/>
            </a:endParaRPr>
          </a:p>
        </p:txBody>
      </p:sp>
    </p:spTree>
    <p:extLst>
      <p:ext uri="{BB962C8B-B14F-4D97-AF65-F5344CB8AC3E}">
        <p14:creationId xmlns:p14="http://schemas.microsoft.com/office/powerpoint/2010/main" val="3998786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2" name="Rectangle 1"/>
          <p:cNvSpPr/>
          <p:nvPr/>
        </p:nvSpPr>
        <p:spPr>
          <a:xfrm>
            <a:off x="1872534" y="1364463"/>
            <a:ext cx="6454011" cy="2862322"/>
          </a:xfrm>
          <a:prstGeom prst="rect">
            <a:avLst/>
          </a:prstGeom>
        </p:spPr>
        <p:txBody>
          <a:bodyPr wrap="none">
            <a:spAutoFit/>
          </a:bodyPr>
          <a:lstStyle/>
          <a:p>
            <a:pPr algn="ctr"/>
            <a:r>
              <a:rPr lang="en-GB" sz="7200" b="1" dirty="0">
                <a:solidFill>
                  <a:srgbClr val="006600"/>
                </a:solidFill>
                <a:latin typeface="Univers-Light-Normal" pitchFamily="2" charset="0"/>
              </a:rPr>
              <a:t>Any questions?</a:t>
            </a:r>
          </a:p>
          <a:p>
            <a:pPr algn="ctr"/>
            <a:endParaRPr lang="en-GB" sz="5400" b="1" dirty="0">
              <a:solidFill>
                <a:srgbClr val="006600"/>
              </a:solidFill>
              <a:latin typeface="Univers-Light-Normal" pitchFamily="2" charset="0"/>
            </a:endParaRPr>
          </a:p>
          <a:p>
            <a:pPr algn="ctr"/>
            <a:endParaRPr lang="en-GB" sz="5400" b="1" dirty="0">
              <a:solidFill>
                <a:srgbClr val="006600"/>
              </a:solidFill>
              <a:latin typeface="Univers-Light-Normal" pitchFamily="2" charset="0"/>
            </a:endParaRPr>
          </a:p>
        </p:txBody>
      </p:sp>
      <p:sp>
        <p:nvSpPr>
          <p:cNvPr id="3" name="Rectangle 2"/>
          <p:cNvSpPr/>
          <p:nvPr/>
        </p:nvSpPr>
        <p:spPr>
          <a:xfrm>
            <a:off x="717371" y="4721441"/>
            <a:ext cx="4848828" cy="369332"/>
          </a:xfrm>
          <a:prstGeom prst="rect">
            <a:avLst/>
          </a:prstGeom>
        </p:spPr>
        <p:txBody>
          <a:bodyPr wrap="none">
            <a:spAutoFit/>
          </a:bodyPr>
          <a:lstStyle/>
          <a:p>
            <a:r>
              <a:rPr lang="en-GB" dirty="0">
                <a:hlinkClick r:id="rId3"/>
              </a:rPr>
              <a:t>https://www.youtube.com/watch?v=o8limRtHZPs</a:t>
            </a:r>
            <a:endParaRPr lang="en-GB" dirty="0"/>
          </a:p>
        </p:txBody>
      </p:sp>
      <p:pic>
        <p:nvPicPr>
          <p:cNvPr id="10" name="Picture 4" descr="C:\Users\Teacher\AppData\Local\Microsoft\Windows\INetCache\IE\62TVOX8A\scan000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78693" y="3259527"/>
            <a:ext cx="2711693" cy="2062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805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3" name="Rectangle 2"/>
          <p:cNvSpPr/>
          <p:nvPr/>
        </p:nvSpPr>
        <p:spPr>
          <a:xfrm>
            <a:off x="1664677" y="423274"/>
            <a:ext cx="7924799" cy="769441"/>
          </a:xfrm>
          <a:prstGeom prst="rect">
            <a:avLst/>
          </a:prstGeom>
        </p:spPr>
        <p:txBody>
          <a:bodyPr wrap="square">
            <a:spAutoFit/>
          </a:bodyPr>
          <a:lstStyle/>
          <a:p>
            <a:pPr algn="ctr"/>
            <a:r>
              <a:rPr lang="en-GB" sz="4400" b="1" dirty="0">
                <a:solidFill>
                  <a:srgbClr val="006600"/>
                </a:solidFill>
                <a:latin typeface="Univers-Light-Normal" pitchFamily="2" charset="0"/>
              </a:rPr>
              <a:t>What we do at Forest School?</a:t>
            </a:r>
          </a:p>
        </p:txBody>
      </p:sp>
      <p:sp>
        <p:nvSpPr>
          <p:cNvPr id="5" name="TextBox 4"/>
          <p:cNvSpPr txBox="1"/>
          <p:nvPr/>
        </p:nvSpPr>
        <p:spPr>
          <a:xfrm>
            <a:off x="457200" y="1413033"/>
            <a:ext cx="6377354" cy="4154984"/>
          </a:xfrm>
          <a:prstGeom prst="rect">
            <a:avLst/>
          </a:prstGeom>
          <a:noFill/>
        </p:spPr>
        <p:txBody>
          <a:bodyPr wrap="square" rtlCol="0">
            <a:spAutoFit/>
          </a:bodyPr>
          <a:lstStyle/>
          <a:p>
            <a:pPr marL="285750" indent="-285750">
              <a:buFont typeface="Arial" pitchFamily="34" charset="0"/>
              <a:buChar char="•"/>
            </a:pPr>
            <a:r>
              <a:rPr lang="en-GB" sz="2400" b="1" dirty="0">
                <a:latin typeface="Univers-Light-Normal" pitchFamily="2" charset="0"/>
              </a:rPr>
              <a:t>Build dens and shelters</a:t>
            </a:r>
          </a:p>
          <a:p>
            <a:pPr marL="285750" indent="-285750">
              <a:buFont typeface="Arial" pitchFamily="34" charset="0"/>
              <a:buChar char="•"/>
            </a:pPr>
            <a:r>
              <a:rPr lang="en-GB" sz="2400" b="1" dirty="0">
                <a:latin typeface="Univers-Light-Normal" pitchFamily="2" charset="0"/>
              </a:rPr>
              <a:t>Play games and take part in physical activities</a:t>
            </a:r>
          </a:p>
          <a:p>
            <a:pPr marL="285750" indent="-285750">
              <a:buFont typeface="Arial" pitchFamily="34" charset="0"/>
              <a:buChar char="•"/>
            </a:pPr>
            <a:r>
              <a:rPr lang="en-GB" sz="2400" b="1" dirty="0">
                <a:latin typeface="Univers-Light-Normal" pitchFamily="2" charset="0"/>
              </a:rPr>
              <a:t>Be creative</a:t>
            </a:r>
          </a:p>
          <a:p>
            <a:pPr marL="285750" indent="-285750">
              <a:buFont typeface="Arial" pitchFamily="34" charset="0"/>
              <a:buChar char="•"/>
            </a:pPr>
            <a:r>
              <a:rPr lang="en-GB" sz="2400" b="1" dirty="0">
                <a:latin typeface="Univers-Light-Normal" pitchFamily="2" charset="0"/>
              </a:rPr>
              <a:t>Hunt for </a:t>
            </a:r>
            <a:r>
              <a:rPr lang="en-GB" sz="2400" b="1" dirty="0" err="1">
                <a:latin typeface="Univers-Light-Normal" pitchFamily="2" charset="0"/>
              </a:rPr>
              <a:t>minibeasts</a:t>
            </a:r>
            <a:endParaRPr lang="en-GB" sz="2400" b="1" dirty="0">
              <a:latin typeface="Univers-Light-Normal" pitchFamily="2" charset="0"/>
            </a:endParaRPr>
          </a:p>
          <a:p>
            <a:pPr marL="285750" indent="-285750">
              <a:buFont typeface="Arial" pitchFamily="34" charset="0"/>
              <a:buChar char="•"/>
            </a:pPr>
            <a:r>
              <a:rPr lang="en-GB" sz="2400" b="1" dirty="0">
                <a:latin typeface="Univers-Light-Normal" pitchFamily="2" charset="0"/>
              </a:rPr>
              <a:t>Identify a range of living things</a:t>
            </a:r>
          </a:p>
          <a:p>
            <a:pPr marL="285750" indent="-285750">
              <a:buFont typeface="Arial" pitchFamily="34" charset="0"/>
              <a:buChar char="•"/>
            </a:pPr>
            <a:r>
              <a:rPr lang="en-GB" sz="2400" b="1" dirty="0">
                <a:latin typeface="Univers-Light-Normal" pitchFamily="2" charset="0"/>
              </a:rPr>
              <a:t>Use tools safely</a:t>
            </a:r>
          </a:p>
          <a:p>
            <a:pPr marL="285750" indent="-285750">
              <a:buFont typeface="Arial" pitchFamily="34" charset="0"/>
              <a:buChar char="•"/>
            </a:pPr>
            <a:r>
              <a:rPr lang="en-GB" sz="2400" b="1" dirty="0">
                <a:latin typeface="Univers-Light-Normal" pitchFamily="2" charset="0"/>
              </a:rPr>
              <a:t>Play in the mud</a:t>
            </a:r>
          </a:p>
          <a:p>
            <a:pPr marL="285750" indent="-285750">
              <a:buFont typeface="Arial" pitchFamily="34" charset="0"/>
              <a:buChar char="•"/>
            </a:pPr>
            <a:r>
              <a:rPr lang="en-GB" sz="2400" b="1" dirty="0">
                <a:latin typeface="Univers-Light-Normal" pitchFamily="2" charset="0"/>
              </a:rPr>
              <a:t>Work as a team and support each other</a:t>
            </a:r>
          </a:p>
          <a:p>
            <a:pPr marL="285750" indent="-285750">
              <a:buFont typeface="Arial" pitchFamily="34" charset="0"/>
              <a:buChar char="•"/>
            </a:pPr>
            <a:r>
              <a:rPr lang="en-GB" sz="2400" b="1" dirty="0">
                <a:latin typeface="Univers-Light-Normal" pitchFamily="2" charset="0"/>
              </a:rPr>
              <a:t>Look after the environment</a:t>
            </a:r>
          </a:p>
          <a:p>
            <a:pPr marL="285750" indent="-285750">
              <a:buFont typeface="Arial" pitchFamily="34" charset="0"/>
              <a:buChar char="•"/>
            </a:pPr>
            <a:r>
              <a:rPr lang="en-GB" sz="2400" b="1" dirty="0">
                <a:latin typeface="Univers-Light-Normal" pitchFamily="2" charset="0"/>
              </a:rPr>
              <a:t>Help to make fires and cook outside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9476" y="2385031"/>
            <a:ext cx="2437211" cy="1827908"/>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8053" y="1342123"/>
            <a:ext cx="2437211" cy="1827908"/>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7303478" y="3740108"/>
            <a:ext cx="2437211" cy="1827908"/>
          </a:xfrm>
          <a:prstGeom prst="rect">
            <a:avLst/>
          </a:prstGeom>
        </p:spPr>
      </p:pic>
    </p:spTree>
    <p:extLst>
      <p:ext uri="{BB962C8B-B14F-4D97-AF65-F5344CB8AC3E}">
        <p14:creationId xmlns:p14="http://schemas.microsoft.com/office/powerpoint/2010/main" val="1653891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2" name="Rectangle 1"/>
          <p:cNvSpPr/>
          <p:nvPr/>
        </p:nvSpPr>
        <p:spPr>
          <a:xfrm>
            <a:off x="581240" y="415545"/>
            <a:ext cx="7109098" cy="769441"/>
          </a:xfrm>
          <a:prstGeom prst="rect">
            <a:avLst/>
          </a:prstGeom>
        </p:spPr>
        <p:txBody>
          <a:bodyPr wrap="square">
            <a:spAutoFit/>
          </a:bodyPr>
          <a:lstStyle/>
          <a:p>
            <a:pPr algn="ctr"/>
            <a:r>
              <a:rPr lang="en-GB" sz="4400" b="1" dirty="0">
                <a:solidFill>
                  <a:srgbClr val="006600"/>
                </a:solidFill>
                <a:latin typeface="Univers-Light-Normal" pitchFamily="2" charset="0"/>
              </a:rPr>
              <a:t>Where will it take place?</a:t>
            </a:r>
          </a:p>
        </p:txBody>
      </p:sp>
      <p:sp>
        <p:nvSpPr>
          <p:cNvPr id="3" name="TextBox 2"/>
          <p:cNvSpPr txBox="1"/>
          <p:nvPr/>
        </p:nvSpPr>
        <p:spPr>
          <a:xfrm>
            <a:off x="832338" y="1746713"/>
            <a:ext cx="4935416" cy="3693319"/>
          </a:xfrm>
          <a:prstGeom prst="rect">
            <a:avLst/>
          </a:prstGeom>
          <a:noFill/>
        </p:spPr>
        <p:txBody>
          <a:bodyPr wrap="square" rtlCol="0">
            <a:spAutoFit/>
          </a:bodyPr>
          <a:lstStyle/>
          <a:p>
            <a:pPr marL="285750" indent="-285750">
              <a:buFont typeface="Arial" pitchFamily="34" charset="0"/>
              <a:buChar char="•"/>
            </a:pPr>
            <a:r>
              <a:rPr lang="en-GB" sz="2400" b="1" dirty="0">
                <a:latin typeface="Univers-Light-Normal" pitchFamily="2" charset="0"/>
              </a:rPr>
              <a:t>Forest School log circle area</a:t>
            </a:r>
          </a:p>
          <a:p>
            <a:pPr marL="285750" indent="-285750">
              <a:buFont typeface="Arial" pitchFamily="34" charset="0"/>
              <a:buChar char="•"/>
            </a:pPr>
            <a:r>
              <a:rPr lang="en-GB" sz="2400" b="1" dirty="0">
                <a:latin typeface="Univers-Light-Normal" pitchFamily="2" charset="0"/>
              </a:rPr>
              <a:t>Around the whole school grounds</a:t>
            </a:r>
          </a:p>
          <a:p>
            <a:pPr marL="285750" indent="-285750">
              <a:buFont typeface="Arial" pitchFamily="34" charset="0"/>
              <a:buChar char="•"/>
            </a:pPr>
            <a:r>
              <a:rPr lang="en-GB" sz="2400" b="1" dirty="0">
                <a:latin typeface="Univers-Light-Normal" pitchFamily="2" charset="0"/>
              </a:rPr>
              <a:t>Eco garden</a:t>
            </a:r>
          </a:p>
          <a:p>
            <a:pPr marL="285750" indent="-285750">
              <a:buFont typeface="Arial" pitchFamily="34" charset="0"/>
              <a:buChar char="•"/>
            </a:pPr>
            <a:r>
              <a:rPr lang="en-GB" sz="2400" b="1" dirty="0">
                <a:latin typeface="Univers-Light-Normal" pitchFamily="2" charset="0"/>
              </a:rPr>
              <a:t>School field</a:t>
            </a:r>
          </a:p>
          <a:p>
            <a:pPr marL="285750" indent="-285750">
              <a:buFont typeface="Arial" pitchFamily="34" charset="0"/>
              <a:buChar char="•"/>
            </a:pPr>
            <a:r>
              <a:rPr lang="en-GB" sz="2400" b="1" dirty="0">
                <a:latin typeface="Univers-Light-Normal" pitchFamily="2" charset="0"/>
              </a:rPr>
              <a:t>Outdoor classroom</a:t>
            </a:r>
          </a:p>
          <a:p>
            <a:pPr marL="285750" indent="-285750">
              <a:buFont typeface="Arial" pitchFamily="34" charset="0"/>
              <a:buChar char="•"/>
            </a:pPr>
            <a:endParaRPr lang="en-GB" sz="2400" b="1" dirty="0">
              <a:latin typeface="Univers-Light-Normal" pitchFamily="2" charset="0"/>
            </a:endParaRPr>
          </a:p>
          <a:p>
            <a:pPr marL="285750" indent="-285750">
              <a:buFont typeface="Arial" pitchFamily="34" charset="0"/>
              <a:buChar char="•"/>
            </a:pPr>
            <a:r>
              <a:rPr lang="en-GB" sz="2400" b="1" dirty="0">
                <a:latin typeface="Univers-Light-Normal" pitchFamily="2" charset="0"/>
              </a:rPr>
              <a:t>Looking into future opportunities to use the park next to school </a:t>
            </a:r>
          </a:p>
          <a:p>
            <a:pPr marL="285750" indent="-285750">
              <a:buFont typeface="Arial" pitchFamily="34" charset="0"/>
              <a:buChar char="•"/>
            </a:pP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3587" y="1246542"/>
            <a:ext cx="2895542" cy="217618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7754" y="3322991"/>
            <a:ext cx="2895542" cy="2176181"/>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64908" y="3322990"/>
            <a:ext cx="2895542" cy="2176181"/>
          </a:xfrm>
          <a:prstGeom prst="rect">
            <a:avLst/>
          </a:prstGeom>
        </p:spPr>
      </p:pic>
    </p:spTree>
    <p:extLst>
      <p:ext uri="{BB962C8B-B14F-4D97-AF65-F5344CB8AC3E}">
        <p14:creationId xmlns:p14="http://schemas.microsoft.com/office/powerpoint/2010/main" val="689729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2" name="Rectangle 1"/>
          <p:cNvSpPr/>
          <p:nvPr/>
        </p:nvSpPr>
        <p:spPr>
          <a:xfrm>
            <a:off x="1148583" y="300163"/>
            <a:ext cx="7855034" cy="1446550"/>
          </a:xfrm>
          <a:prstGeom prst="rect">
            <a:avLst/>
          </a:prstGeom>
        </p:spPr>
        <p:txBody>
          <a:bodyPr wrap="none">
            <a:spAutoFit/>
          </a:bodyPr>
          <a:lstStyle/>
          <a:p>
            <a:pPr algn="ctr"/>
            <a:r>
              <a:rPr lang="en-GB" sz="4400" b="1" dirty="0">
                <a:solidFill>
                  <a:srgbClr val="006600"/>
                </a:solidFill>
                <a:latin typeface="Univers-Light-Normal" pitchFamily="2" charset="0"/>
              </a:rPr>
              <a:t>What happens during a Forest </a:t>
            </a:r>
          </a:p>
          <a:p>
            <a:pPr algn="ctr"/>
            <a:r>
              <a:rPr lang="en-GB" sz="4400" b="1" dirty="0">
                <a:solidFill>
                  <a:srgbClr val="006600"/>
                </a:solidFill>
                <a:latin typeface="Univers-Light-Normal" pitchFamily="2" charset="0"/>
              </a:rPr>
              <a:t>School Session?</a:t>
            </a:r>
          </a:p>
        </p:txBody>
      </p:sp>
      <p:sp>
        <p:nvSpPr>
          <p:cNvPr id="5" name="TextBox 4"/>
          <p:cNvSpPr txBox="1"/>
          <p:nvPr/>
        </p:nvSpPr>
        <p:spPr>
          <a:xfrm>
            <a:off x="727495" y="1861304"/>
            <a:ext cx="9211634" cy="3170099"/>
          </a:xfrm>
          <a:prstGeom prst="rect">
            <a:avLst/>
          </a:prstGeom>
          <a:noFill/>
        </p:spPr>
        <p:txBody>
          <a:bodyPr wrap="square" rtlCol="0">
            <a:spAutoFit/>
          </a:bodyPr>
          <a:lstStyle/>
          <a:p>
            <a:r>
              <a:rPr lang="en-GB" sz="2000" b="1" dirty="0">
                <a:latin typeface="Univers-Light-Normal" pitchFamily="2" charset="0"/>
              </a:rPr>
              <a:t>Introduction game and check in – revisit rules/boundaries for safety and behaviour</a:t>
            </a:r>
          </a:p>
          <a:p>
            <a:endParaRPr lang="en-GB" sz="2000" b="1" dirty="0">
              <a:latin typeface="Univers-Light-Normal" pitchFamily="2" charset="0"/>
            </a:endParaRPr>
          </a:p>
          <a:p>
            <a:r>
              <a:rPr lang="en-GB" sz="2000" b="1" dirty="0">
                <a:latin typeface="Univers-Light-Normal" pitchFamily="2" charset="0"/>
              </a:rPr>
              <a:t>Main session – one small achievable task which the children can choose to do if they want to building on their interests from previous session</a:t>
            </a:r>
          </a:p>
          <a:p>
            <a:r>
              <a:rPr lang="en-GB" sz="2000" b="1" dirty="0">
                <a:latin typeface="Univers-Light-Normal" pitchFamily="2" charset="0"/>
              </a:rPr>
              <a:t>Skills taught using tools in small groups – peelers for carrots and sticks for example</a:t>
            </a:r>
          </a:p>
          <a:p>
            <a:r>
              <a:rPr lang="en-GB" sz="2000" b="1" dirty="0">
                <a:latin typeface="Univers-Light-Normal" pitchFamily="2" charset="0"/>
              </a:rPr>
              <a:t>Free exploration of environment</a:t>
            </a:r>
          </a:p>
          <a:p>
            <a:endParaRPr lang="en-GB" sz="2000" b="1" dirty="0">
              <a:latin typeface="Univers-Light-Normal" pitchFamily="2" charset="0"/>
            </a:endParaRPr>
          </a:p>
          <a:p>
            <a:r>
              <a:rPr lang="en-GB" sz="2000" b="1" dirty="0">
                <a:latin typeface="Univers-Light-Normal" pitchFamily="2" charset="0"/>
              </a:rPr>
              <a:t>Fire circle safety game and circle time reflection in log circle</a:t>
            </a:r>
          </a:p>
        </p:txBody>
      </p:sp>
      <p:pic>
        <p:nvPicPr>
          <p:cNvPr id="3076" name="Picture 4" descr="C:\Users\Teacher\AppData\Local\Microsoft\Windows\INetCache\IE\62TVOX8A\scan00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36429" y="3848903"/>
            <a:ext cx="2407358" cy="1831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914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3" name="Rectangle 2"/>
          <p:cNvSpPr/>
          <p:nvPr/>
        </p:nvSpPr>
        <p:spPr>
          <a:xfrm>
            <a:off x="5983204" y="4212515"/>
            <a:ext cx="2706190" cy="923330"/>
          </a:xfrm>
          <a:prstGeom prst="rect">
            <a:avLst/>
          </a:prstGeom>
        </p:spPr>
        <p:txBody>
          <a:bodyPr wrap="none">
            <a:spAutoFit/>
          </a:bodyPr>
          <a:lstStyle/>
          <a:p>
            <a:pPr algn="ctr"/>
            <a:r>
              <a:rPr lang="en-GB" sz="5400" b="1" dirty="0">
                <a:solidFill>
                  <a:srgbClr val="006600"/>
                </a:solidFill>
                <a:latin typeface="Univers-Light-Normal" pitchFamily="2" charset="0"/>
              </a:rPr>
              <a:t>Creative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604795" y="2635617"/>
            <a:ext cx="3198756" cy="239906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8592" y="1249951"/>
            <a:ext cx="3216430" cy="2412323"/>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2747117" y="2753855"/>
            <a:ext cx="3063626" cy="2297719"/>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5669585" y="847897"/>
            <a:ext cx="3122412" cy="2341809"/>
          </a:xfrm>
          <a:prstGeom prst="rect">
            <a:avLst/>
          </a:prstGeom>
        </p:spPr>
      </p:pic>
    </p:spTree>
    <p:extLst>
      <p:ext uri="{BB962C8B-B14F-4D97-AF65-F5344CB8AC3E}">
        <p14:creationId xmlns:p14="http://schemas.microsoft.com/office/powerpoint/2010/main" val="1972024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2" name="Rectangle 1"/>
          <p:cNvSpPr/>
          <p:nvPr/>
        </p:nvSpPr>
        <p:spPr>
          <a:xfrm>
            <a:off x="4194446" y="4117239"/>
            <a:ext cx="3372077" cy="923330"/>
          </a:xfrm>
          <a:prstGeom prst="rect">
            <a:avLst/>
          </a:prstGeom>
        </p:spPr>
        <p:txBody>
          <a:bodyPr wrap="none">
            <a:spAutoFit/>
          </a:bodyPr>
          <a:lstStyle/>
          <a:p>
            <a:pPr algn="ctr"/>
            <a:r>
              <a:rPr lang="en-GB" sz="5400" b="1" dirty="0">
                <a:solidFill>
                  <a:srgbClr val="006600"/>
                </a:solidFill>
                <a:latin typeface="Univers-Light-Normal" pitchFamily="2" charset="0"/>
              </a:rPr>
              <a:t>Teamwork</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4444" y="207165"/>
            <a:ext cx="3762555" cy="282191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24" y="3029081"/>
            <a:ext cx="3475784" cy="260683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4429" y="2578344"/>
            <a:ext cx="3762556" cy="2821917"/>
          </a:xfrm>
          <a:prstGeom prst="rect">
            <a:avLst/>
          </a:prstGeom>
        </p:spPr>
      </p:pic>
    </p:spTree>
    <p:extLst>
      <p:ext uri="{BB962C8B-B14F-4D97-AF65-F5344CB8AC3E}">
        <p14:creationId xmlns:p14="http://schemas.microsoft.com/office/powerpoint/2010/main" val="3777898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2" name="Rectangle 1"/>
          <p:cNvSpPr/>
          <p:nvPr/>
        </p:nvSpPr>
        <p:spPr>
          <a:xfrm>
            <a:off x="9202046" y="3031424"/>
            <a:ext cx="2515363" cy="923330"/>
          </a:xfrm>
          <a:prstGeom prst="rect">
            <a:avLst/>
          </a:prstGeom>
        </p:spPr>
        <p:txBody>
          <a:bodyPr wrap="square">
            <a:spAutoFit/>
          </a:bodyPr>
          <a:lstStyle/>
          <a:p>
            <a:pPr algn="ctr"/>
            <a:r>
              <a:rPr lang="en-GB" sz="5400" b="1" dirty="0">
                <a:solidFill>
                  <a:srgbClr val="006600"/>
                </a:solidFill>
                <a:latin typeface="Univers-Light-Normal" pitchFamily="2" charset="0"/>
              </a:rPr>
              <a:t>Mud</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487600" y="1080807"/>
            <a:ext cx="4866074" cy="364955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0091" y="1073200"/>
            <a:ext cx="4886362" cy="3664771"/>
          </a:xfrm>
          <a:prstGeom prst="rect">
            <a:avLst/>
          </a:prstGeom>
        </p:spPr>
      </p:pic>
    </p:spTree>
    <p:extLst>
      <p:ext uri="{BB962C8B-B14F-4D97-AF65-F5344CB8AC3E}">
        <p14:creationId xmlns:p14="http://schemas.microsoft.com/office/powerpoint/2010/main" val="4155015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49915"/>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197" y="3170020"/>
            <a:ext cx="3270002" cy="245495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8955" y="2584215"/>
            <a:ext cx="3607097" cy="270803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01291" y="206449"/>
            <a:ext cx="3650493" cy="2737870"/>
          </a:xfrm>
          <a:prstGeom prst="rect">
            <a:avLst/>
          </a:prstGeom>
        </p:spPr>
      </p:pic>
      <p:sp>
        <p:nvSpPr>
          <p:cNvPr id="10" name="Rectangle 9"/>
          <p:cNvSpPr/>
          <p:nvPr/>
        </p:nvSpPr>
        <p:spPr>
          <a:xfrm>
            <a:off x="4330955" y="3513750"/>
            <a:ext cx="3048000" cy="1754326"/>
          </a:xfrm>
          <a:prstGeom prst="rect">
            <a:avLst/>
          </a:prstGeom>
        </p:spPr>
        <p:txBody>
          <a:bodyPr>
            <a:spAutoFit/>
          </a:bodyPr>
          <a:lstStyle/>
          <a:p>
            <a:pPr lvl="0" algn="ctr"/>
            <a:r>
              <a:rPr lang="en-GB" sz="5400" b="1" dirty="0">
                <a:solidFill>
                  <a:srgbClr val="006600"/>
                </a:solidFill>
                <a:latin typeface="Univers-Light-Normal" pitchFamily="2" charset="0"/>
              </a:rPr>
              <a:t>Using tools</a:t>
            </a:r>
          </a:p>
        </p:txBody>
      </p:sp>
    </p:spTree>
    <p:extLst>
      <p:ext uri="{BB962C8B-B14F-4D97-AF65-F5344CB8AC3E}">
        <p14:creationId xmlns:p14="http://schemas.microsoft.com/office/powerpoint/2010/main" val="1263710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4CA195-6F97-403E-AA1F-20B737628D61}"/>
              </a:ext>
            </a:extLst>
          </p:cNvPr>
          <p:cNvSpPr/>
          <p:nvPr/>
        </p:nvSpPr>
        <p:spPr>
          <a:xfrm>
            <a:off x="0" y="5764696"/>
            <a:ext cx="12192000" cy="109330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3BD4D540-9C76-4B92-AF2B-C5445909869F}"/>
              </a:ext>
            </a:extLst>
          </p:cNvPr>
          <p:cNvCxnSpPr/>
          <p:nvPr/>
        </p:nvCxnSpPr>
        <p:spPr>
          <a:xfrm>
            <a:off x="0" y="5936974"/>
            <a:ext cx="12192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7DFEEDB-F0D4-4AED-8235-183D477DEB4D}"/>
              </a:ext>
            </a:extLst>
          </p:cNvPr>
          <p:cNvCxnSpPr/>
          <p:nvPr/>
        </p:nvCxnSpPr>
        <p:spPr>
          <a:xfrm>
            <a:off x="0" y="6129130"/>
            <a:ext cx="12192000" cy="0"/>
          </a:xfrm>
          <a:prstGeom prst="line">
            <a:avLst/>
          </a:prstGeom>
          <a:ln w="762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C0048B-3DB9-48D2-8BCF-050E270A6D99}"/>
              </a:ext>
            </a:extLst>
          </p:cNvPr>
          <p:cNvSpPr/>
          <p:nvPr/>
        </p:nvSpPr>
        <p:spPr>
          <a:xfrm>
            <a:off x="10204174" y="-1"/>
            <a:ext cx="1563756" cy="190831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picture containing text&#10;&#10;Description automatically generated">
            <a:extLst>
              <a:ext uri="{FF2B5EF4-FFF2-40B4-BE49-F238E27FC236}">
                <a16:creationId xmlns:a16="http://schemas.microsoft.com/office/drawing/2014/main" id="{95BC0BCB-82BD-402E-9D99-6813D409A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2679" y="207165"/>
            <a:ext cx="1346745" cy="1368219"/>
          </a:xfrm>
          <a:prstGeom prst="rect">
            <a:avLst/>
          </a:prstGeom>
        </p:spPr>
      </p:pic>
      <p:sp>
        <p:nvSpPr>
          <p:cNvPr id="13" name="TextBox 12">
            <a:extLst>
              <a:ext uri="{FF2B5EF4-FFF2-40B4-BE49-F238E27FC236}">
                <a16:creationId xmlns:a16="http://schemas.microsoft.com/office/drawing/2014/main" id="{04F0B465-1835-4E59-A971-40CBDF4D495D}"/>
              </a:ext>
            </a:extLst>
          </p:cNvPr>
          <p:cNvSpPr txBox="1"/>
          <p:nvPr/>
        </p:nvSpPr>
        <p:spPr>
          <a:xfrm>
            <a:off x="9939129" y="1600519"/>
            <a:ext cx="2093843" cy="292388"/>
          </a:xfrm>
          <a:prstGeom prst="rect">
            <a:avLst/>
          </a:prstGeom>
          <a:noFill/>
        </p:spPr>
        <p:txBody>
          <a:bodyPr wrap="square" rtlCol="0">
            <a:spAutoFit/>
          </a:bodyPr>
          <a:lstStyle/>
          <a:p>
            <a:pPr algn="ctr"/>
            <a:r>
              <a:rPr lang="en-GB" sz="650" dirty="0">
                <a:solidFill>
                  <a:schemeClr val="bg1"/>
                </a:solidFill>
                <a:latin typeface="Arial" panose="020B0604020202020204" pitchFamily="34" charset="0"/>
                <a:cs typeface="Arial" panose="020B0604020202020204" pitchFamily="34" charset="0"/>
              </a:rPr>
              <a:t>GREENBANK PREPARATORY SCHOOL </a:t>
            </a:r>
          </a:p>
          <a:p>
            <a:pPr algn="ctr"/>
            <a:r>
              <a:rPr lang="en-GB" sz="650" dirty="0">
                <a:solidFill>
                  <a:schemeClr val="bg1"/>
                </a:solidFill>
                <a:latin typeface="Arial" panose="020B0604020202020204" pitchFamily="34" charset="0"/>
                <a:cs typeface="Arial" panose="020B0604020202020204" pitchFamily="34" charset="0"/>
              </a:rPr>
              <a:t>AND DAY NURSERY</a:t>
            </a:r>
          </a:p>
        </p:txBody>
      </p:sp>
      <p:sp>
        <p:nvSpPr>
          <p:cNvPr id="2" name="Rectangle 1"/>
          <p:cNvSpPr/>
          <p:nvPr/>
        </p:nvSpPr>
        <p:spPr>
          <a:xfrm>
            <a:off x="1934234" y="569434"/>
            <a:ext cx="5955477" cy="769441"/>
          </a:xfrm>
          <a:prstGeom prst="rect">
            <a:avLst/>
          </a:prstGeom>
        </p:spPr>
        <p:txBody>
          <a:bodyPr wrap="none">
            <a:spAutoFit/>
          </a:bodyPr>
          <a:lstStyle/>
          <a:p>
            <a:pPr algn="ctr"/>
            <a:r>
              <a:rPr lang="en-GB" sz="4400" b="1" dirty="0">
                <a:solidFill>
                  <a:srgbClr val="006600"/>
                </a:solidFill>
                <a:latin typeface="Univers-Light-Normal" pitchFamily="2" charset="0"/>
              </a:rPr>
              <a:t>What is Forest School?</a:t>
            </a:r>
          </a:p>
        </p:txBody>
      </p:sp>
      <p:sp>
        <p:nvSpPr>
          <p:cNvPr id="3" name="TextBox 2"/>
          <p:cNvSpPr txBox="1"/>
          <p:nvPr/>
        </p:nvSpPr>
        <p:spPr>
          <a:xfrm>
            <a:off x="515815" y="1600519"/>
            <a:ext cx="9073662" cy="4031873"/>
          </a:xfrm>
          <a:prstGeom prst="rect">
            <a:avLst/>
          </a:prstGeom>
          <a:noFill/>
        </p:spPr>
        <p:txBody>
          <a:bodyPr wrap="square" rtlCol="0">
            <a:spAutoFit/>
          </a:bodyPr>
          <a:lstStyle/>
          <a:p>
            <a:r>
              <a:rPr lang="en-GB" altLang="en-US" sz="2800" b="1" dirty="0">
                <a:solidFill>
                  <a:srgbClr val="000000"/>
                </a:solidFill>
                <a:latin typeface="Univers-Light-Normal" pitchFamily="2" charset="0"/>
              </a:rPr>
              <a:t>Forest School is an inspirational process, that offers all learners regular opportunities to achieve and develop confidence and self esteem, through hands on learning experiences in a woodland or natural environments with trees.</a:t>
            </a:r>
          </a:p>
          <a:p>
            <a:endParaRPr lang="en-GB" sz="2800" b="1" dirty="0">
              <a:solidFill>
                <a:srgbClr val="000000"/>
              </a:solidFill>
              <a:latin typeface="Univers-Light-Normal" pitchFamily="2" charset="0"/>
            </a:endParaRPr>
          </a:p>
          <a:p>
            <a:r>
              <a:rPr lang="en-GB" altLang="en-US" sz="2800" b="1" dirty="0">
                <a:latin typeface="Univers-Light-Normal" pitchFamily="2" charset="0"/>
              </a:rPr>
              <a:t>Forest School is </a:t>
            </a:r>
            <a:r>
              <a:rPr lang="en-GB" altLang="en-US" sz="2800" b="1" u="sng" dirty="0">
                <a:latin typeface="Univers-Light-Normal" pitchFamily="2" charset="0"/>
              </a:rPr>
              <a:t>process not product led</a:t>
            </a:r>
            <a:r>
              <a:rPr lang="en-GB" altLang="en-US" sz="2800" b="1" dirty="0">
                <a:latin typeface="Univers-Light-Normal" pitchFamily="2" charset="0"/>
              </a:rPr>
              <a:t>, so it’s not so much about what you learn as about how you learn it.</a:t>
            </a:r>
          </a:p>
          <a:p>
            <a:endParaRPr lang="en-GB" sz="3200" dirty="0">
              <a:latin typeface="Univers-Light-Normal" pitchFamily="2"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4125" y="3697867"/>
            <a:ext cx="2333909" cy="1750432"/>
          </a:xfrm>
          <a:prstGeom prst="rect">
            <a:avLst/>
          </a:prstGeom>
        </p:spPr>
      </p:pic>
    </p:spTree>
    <p:extLst>
      <p:ext uri="{BB962C8B-B14F-4D97-AF65-F5344CB8AC3E}">
        <p14:creationId xmlns:p14="http://schemas.microsoft.com/office/powerpoint/2010/main" val="26133380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474</Words>
  <Application>Microsoft Office PowerPoint</Application>
  <PresentationFormat>Widescreen</PresentationFormat>
  <Paragraphs>79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Univers-Light-Normal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Lyndsey</dc:creator>
  <cp:lastModifiedBy>Lyndsey Aizlewood</cp:lastModifiedBy>
  <cp:revision>15</cp:revision>
  <dcterms:created xsi:type="dcterms:W3CDTF">2019-09-04T12:50:53Z</dcterms:created>
  <dcterms:modified xsi:type="dcterms:W3CDTF">2020-02-17T18:36:01Z</dcterms:modified>
</cp:coreProperties>
</file>